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1" r:id="rId5"/>
    <p:sldId id="284" r:id="rId6"/>
    <p:sldId id="293" r:id="rId7"/>
    <p:sldId id="303" r:id="rId8"/>
    <p:sldId id="294" r:id="rId9"/>
    <p:sldId id="295" r:id="rId10"/>
    <p:sldId id="316" r:id="rId11"/>
    <p:sldId id="317" r:id="rId12"/>
    <p:sldId id="296" r:id="rId13"/>
    <p:sldId id="297" r:id="rId14"/>
    <p:sldId id="298" r:id="rId15"/>
    <p:sldId id="299" r:id="rId16"/>
    <p:sldId id="300" r:id="rId17"/>
    <p:sldId id="301" r:id="rId18"/>
    <p:sldId id="304" r:id="rId19"/>
    <p:sldId id="302" r:id="rId20"/>
    <p:sldId id="305" r:id="rId21"/>
    <p:sldId id="306" r:id="rId22"/>
    <p:sldId id="307" r:id="rId23"/>
    <p:sldId id="308" r:id="rId24"/>
    <p:sldId id="309" r:id="rId25"/>
    <p:sldId id="313" r:id="rId26"/>
    <p:sldId id="310" r:id="rId27"/>
    <p:sldId id="315" r:id="rId28"/>
    <p:sldId id="311" r:id="rId29"/>
    <p:sldId id="314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2412" autoAdjust="0"/>
  </p:normalViewPr>
  <p:slideViewPr>
    <p:cSldViewPr snapToGrid="0">
      <p:cViewPr>
        <p:scale>
          <a:sx n="75" d="100"/>
          <a:sy n="75" d="100"/>
        </p:scale>
        <p:origin x="-122" y="26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075C-99BB-9397-6F24-79EFAB7F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C1D0-E222-AB1C-C5DD-BC7AEB3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DA18-58C9-6A75-FFF6-6E818739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ABAE-4CB1-4BF5-C004-D4BAE996F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8995-1B46-6BD4-CDC2-BDE969B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08859-D705-46B3-2A95-4159E529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78AD-E05A-09CC-CCE3-A64E6EE3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CE75-79CE-AD5F-1C73-C730EEDF7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7E45-D0AE-7167-073B-3C87F0C1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9BF87-AB22-7F60-9DEB-2DCBDE463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3237-990F-5B45-A27D-F5072F1DA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21A-2A5A-B4DC-3B23-7319F80B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Filtering Products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first calculate the number of reviews per product using </a:t>
            </a:r>
            <a:r>
              <a:rPr lang="en-US" dirty="0" err="1"/>
              <a:t>value_counts</a:t>
            </a:r>
            <a:r>
              <a:rPr lang="en-US" dirty="0"/>
              <a:t>() and then filter out products that have fewer than 5 reviews.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Downsampling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then group by </a:t>
            </a:r>
            <a:r>
              <a:rPr lang="en-US" dirty="0" err="1"/>
              <a:t>asin</a:t>
            </a:r>
            <a:r>
              <a:rPr lang="en-US" dirty="0"/>
              <a:t> and use .sample(n=5, </a:t>
            </a:r>
            <a:r>
              <a:rPr lang="en-US" dirty="0" err="1"/>
              <a:t>random_state</a:t>
            </a:r>
            <a:r>
              <a:rPr lang="en-US" dirty="0"/>
              <a:t>=42) to randomly pick 5 reviews for each product.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Plotting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Finally, we recreate the bar plot to verify that each product in the balanced dataset now has exactly 5 reviews.</a:t>
            </a:r>
          </a:p>
          <a:p>
            <a:r>
              <a:rPr lang="en-US" dirty="0"/>
              <a:t>This approach ensures that your sentiment analysis dataset is balanced with 5 reviews per product.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Right side uses the balanced dataset and is definitely better for sentiment analysis </a:t>
            </a:r>
          </a:p>
          <a:p>
            <a:endParaRPr lang="en-PH" dirty="0"/>
          </a:p>
          <a:p>
            <a:r>
              <a:rPr lang="en-US" b="1" dirty="0"/>
              <a:t>More Even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left (unbalanced) plot</a:t>
            </a:r>
            <a:r>
              <a:rPr lang="en-US" dirty="0"/>
              <a:t>, some users have </a:t>
            </a:r>
            <a:r>
              <a:rPr lang="en-US" b="1" dirty="0"/>
              <a:t>200+ reviews</a:t>
            </a:r>
            <a:r>
              <a:rPr lang="en-US" dirty="0"/>
              <a:t>, while most have far fewer. This can introduce bias, where certain users’ opinions dominate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right (balanced) plot</a:t>
            </a:r>
            <a:r>
              <a:rPr lang="en-US" dirty="0"/>
              <a:t> ensures that no single user has an overwhelming number of reviews, making the dataset fairer.</a:t>
            </a:r>
          </a:p>
          <a:p>
            <a:r>
              <a:rPr lang="en-US" b="1" dirty="0"/>
              <a:t>Prevents Model Bias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few users contribute most of the reviews, the sentiment model may overfit to their writing style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balanced dataset helps the model generalize better across different users.</a:t>
            </a:r>
          </a:p>
          <a:p>
            <a:r>
              <a:rPr lang="en-US" b="1" dirty="0"/>
              <a:t>Better Representation of General Users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right-side dataset ensures that reviews are not skewed by power users who leave many reviews. Instead, each user's sentiment contributes equally.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ECAF-6A9D-4B3C-AA4D-7589F574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99C-C8E5-19B2-6E8A-B983D8577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B259-A3EE-66BA-65E0-7259BD21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FF15-E442-74A5-D422-2EE65472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0746-1322-608F-C1B5-D870DE45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63D6-3685-9529-BD9F-9B243BB0A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02C4F-63FB-E234-283B-F620B21CD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C8B-766E-1DD4-C24D-C6A2FEFBF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E18B-63CB-E525-FDF7-444140E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9DF93-A9B0-B28A-9427-98BC5A3B4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DB6A5-5DA4-5105-A212-FE95B7B5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Remove Duplicate Reviews?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Avoid Overrepresentation of Certain Reviews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 single review is duplicated multiple times, it can </a:t>
            </a:r>
            <a:r>
              <a:rPr lang="en-US" b="1" dirty="0"/>
              <a:t>artificially skew sentiment analysis results</a:t>
            </a:r>
            <a:r>
              <a:rPr lang="en-US" dirty="0"/>
              <a:t> by making certain sentiments appear more common than they actually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Prevent Model Bias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models (especially sentiment classifiers) learn patterns from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Duplicate reviews could cause the model to give </a:t>
            </a:r>
            <a:r>
              <a:rPr lang="en-US" b="1" dirty="0"/>
              <a:t>extra weight</a:t>
            </a:r>
            <a:r>
              <a:rPr lang="en-US" dirty="0"/>
              <a:t> to repeated opinions, making it less generalizable.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Dataset Quality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cleaner dataset ensures that </a:t>
            </a:r>
            <a:r>
              <a:rPr lang="en-US" b="1" dirty="0"/>
              <a:t>each review contributes uniquely</a:t>
            </a:r>
            <a:r>
              <a:rPr lang="en-US" dirty="0"/>
              <a:t>, leading to </a:t>
            </a:r>
            <a:r>
              <a:rPr lang="en-US" b="1" dirty="0"/>
              <a:t>more accurate sentiment predictions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99EA-FE74-DE48-5C57-AF6558D9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120-533E-A712-2619-7691E11A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7B0F-3DD9-5CAA-1A6E-B25331D8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76981-98E5-9567-E2F9-026295B6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EE41-DF00-70BB-D659-0C8ADC41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7269-D07E-B964-A0C2-FF2E27C5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A0BCB-8C44-C860-D082-7C36108E7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979CD-DFBF-B15E-E350-9B4D34B9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2FD6-F8B2-2649-63F9-9FBB15A4E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pPr algn="r"/>
            <a:r>
              <a:rPr lang="en-US" dirty="0"/>
              <a:t>Project Phase 1</a:t>
            </a:r>
            <a:br>
              <a:rPr lang="en-US" dirty="0"/>
            </a:br>
            <a:r>
              <a:rPr lang="en-US" sz="2800" dirty="0"/>
              <a:t>- by team 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1DE2-F625-D5FD-DB87-ADCAFA59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AC71CB-E18F-5F0E-E9D1-3C285BE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CC0C9-1C4B-AA8E-AFB0-CED4207B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04" y="128127"/>
            <a:ext cx="4999037" cy="596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E7289-ACCF-360B-4934-70902D4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1"/>
          <a:stretch/>
        </p:blipFill>
        <p:spPr>
          <a:xfrm>
            <a:off x="154459" y="1178626"/>
            <a:ext cx="6729062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D1F7-2C99-6089-31F2-BDDB4653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4E3D6C-4E0A-10FC-EFB8-B0B6D01D5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A84C-DBA3-2E07-D2FA-9F5D6A6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" y="1047129"/>
            <a:ext cx="5811061" cy="42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51DF1-09C8-D466-43F9-1534B1A5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3" y="1047129"/>
            <a:ext cx="587063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9676-7943-FA1F-4DE5-49FB98A3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B6E01D-7CAA-444E-42F9-5242A078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B66B-0A79-A211-E674-F67112A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22" y="680785"/>
            <a:ext cx="6965355" cy="4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3E21-1D52-B5ED-2123-930FFFBC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DEEE3B-A5B5-BE6D-8098-8922E2CFA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34382-8179-5587-48A5-652854D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743917"/>
            <a:ext cx="11785590" cy="50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96C8-779A-51C3-C96F-260EA3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9DCDB3-FB2E-F491-480B-65A0292B7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E33C5-AE18-4C67-9816-C863263E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" y="244755"/>
            <a:ext cx="6868619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005E9-BD79-6B05-B5DD-446D5CB8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5" y="2147076"/>
            <a:ext cx="93453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09CB-EE3A-26C9-7F71-ADFB15B6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615A1C45-7594-B09C-C65C-AB5E4DEE2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BD2B0-79C7-4BE7-8FDD-1040FDC7FD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43700" y="645557"/>
            <a:ext cx="41148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cleaned the text by removing special characters, extra spaces, and punctuation in </a:t>
            </a:r>
            <a:r>
              <a:rPr kumimoji="0" lang="en-US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All text was converted to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lowercase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consistency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tokenized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individual words using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word_tokenize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 </a:t>
            </a:r>
            <a:r>
              <a:rPr kumimoji="0" lang="en-NG" altLang="en-NG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NG" altLang="en-NG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the, is, and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removed, and words were standardized using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stemming and lemmatization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Finally, we handled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missing values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removing or replacing incomplete reviews. These steps ensured a clean dataset for accurate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7617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96D6-23C1-BC24-310A-93429AD0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73E24C-320D-DFEE-AE1C-E592E5D7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45ECF-AA10-78E7-AF29-F05F1BFD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"/>
            <a:ext cx="12092940" cy="6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96E-D9E2-AC7D-2786-70E0354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21DB1B-5468-A402-C63E-0786C0D8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10B3578-9A37-4AEF-77A4-E1AFD421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104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523-4F7C-B083-BFDF-60F2799E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843576-249A-B389-A9B3-7E5F1B780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52291B-DE0B-400E-DFB8-0857C633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D84D-1205-A5C0-C68B-BC33EB7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6757D1-4507-9124-3372-C0C31D4A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5F078-4597-2288-378C-E61A3BE1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99060"/>
            <a:ext cx="12138660" cy="62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Pre-processing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EE79-36A6-F337-9BEC-6BA10794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A52513D-FC0A-294B-2006-24508B631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7B3D-4FDD-8857-E3DB-895273A9AAB7}"/>
              </a:ext>
            </a:extLst>
          </p:cNvPr>
          <p:cNvSpPr txBox="1"/>
          <p:nvPr/>
        </p:nvSpPr>
        <p:spPr>
          <a:xfrm>
            <a:off x="5875020" y="1182231"/>
            <a:ext cx="61112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We visualized </a:t>
            </a:r>
            <a:r>
              <a:rPr lang="en-US" sz="2200" b="1" dirty="0">
                <a:latin typeface="+mj-lt"/>
              </a:rPr>
              <a:t>review distributions</a:t>
            </a:r>
            <a:r>
              <a:rPr lang="en-US" sz="2200" dirty="0">
                <a:latin typeface="+mj-lt"/>
              </a:rPr>
              <a:t> to analyze how reviews vary across different products and categories, helping identify trends in customer feedback. By plotting </a:t>
            </a:r>
            <a:r>
              <a:rPr lang="en-US" sz="2200" b="1" dirty="0">
                <a:latin typeface="+mj-lt"/>
              </a:rPr>
              <a:t>sentiment categories</a:t>
            </a:r>
            <a:r>
              <a:rPr lang="en-US" sz="2200" dirty="0">
                <a:latin typeface="+mj-lt"/>
              </a:rPr>
              <a:t>, we observed the proportion of positive, neutral, and negative reviews, providing insights into overall customer sentiment. Additionally, we examined </a:t>
            </a:r>
            <a:r>
              <a:rPr lang="en-US" sz="2200" b="1" dirty="0">
                <a:latin typeface="+mj-lt"/>
              </a:rPr>
              <a:t>review length distributions</a:t>
            </a:r>
            <a:r>
              <a:rPr lang="en-US" sz="2200" dirty="0">
                <a:latin typeface="+mj-lt"/>
              </a:rPr>
              <a:t> and outliers to understand variations in textual data. These visualizations helped us interpret patterns in the dataset, detect anomalies, and refine our sentiment analysis approach..</a:t>
            </a:r>
            <a:endParaRPr lang="en-NG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44D7E61-B666-4D58-F73D-003DB6A4949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449580"/>
            <a:ext cx="5850255" cy="4739640"/>
          </a:xfrm>
        </p:spPr>
      </p:pic>
      <p:pic>
        <p:nvPicPr>
          <p:cNvPr id="23" name="Content Placeholder 22" descr="A graph of a bar chart&#10;&#10;AI-generated content may be incorrect.">
            <a:extLst>
              <a:ext uri="{FF2B5EF4-FFF2-40B4-BE49-F238E27FC236}">
                <a16:creationId xmlns:a16="http://schemas.microsoft.com/office/drawing/2014/main" id="{B9ADD3C9-367B-B45F-955A-0FC03A82A1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9580"/>
            <a:ext cx="6326505" cy="5379720"/>
          </a:xfrm>
        </p:spPr>
      </p:pic>
    </p:spTree>
    <p:extLst>
      <p:ext uri="{BB962C8B-B14F-4D97-AF65-F5344CB8AC3E}">
        <p14:creationId xmlns:p14="http://schemas.microsoft.com/office/powerpoint/2010/main" val="105499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F370-4D0D-7C5C-C9BD-BE3699B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30580"/>
          </a:xfrm>
        </p:spPr>
        <p:txBody>
          <a:bodyPr/>
          <a:lstStyle/>
          <a:p>
            <a:r>
              <a:rPr lang="en-US" dirty="0"/>
              <a:t>result</a:t>
            </a:r>
            <a:endParaRPr lang="en-NG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80B5A-0B77-B78A-6786-9C245098F28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341"/>
            <a:ext cx="5945505" cy="4983479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F8EF-375E-BA2B-3902-02EB05E0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1557837"/>
            <a:ext cx="6118443" cy="4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DF3-07EF-8AFC-1853-C7353A39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Sentiment Lexicons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F996-3249-0EA0-4A3B-3CC01EAC1F4E}"/>
              </a:ext>
            </a:extLst>
          </p:cNvPr>
          <p:cNvSpPr txBox="1"/>
          <p:nvPr/>
        </p:nvSpPr>
        <p:spPr>
          <a:xfrm>
            <a:off x="508000" y="1447443"/>
            <a:ext cx="11480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 &amp; </a:t>
            </a:r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were chosen for sentiment analysis due to: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VADER’s strengths: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Built for short, informal reviews (handles slang, emojis, abbreviations).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context-aware rules (negations, intensifiers) for precise intensity scores.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Performs better after outlier removal (cleaned data focuses on concise text).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Simple integration and polarity/subjectivity scores to filter objective reviews.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Complements VADER for broader sentiment insights without added complexity.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SentiWordNet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was excluded because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Relies on WordNet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synsets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unsuitable for informal language.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Lacks context sensitivity for slang/emojis. </a:t>
            </a:r>
          </a:p>
        </p:txBody>
      </p:sp>
    </p:spTree>
    <p:extLst>
      <p:ext uri="{BB962C8B-B14F-4D97-AF65-F5344CB8AC3E}">
        <p14:creationId xmlns:p14="http://schemas.microsoft.com/office/powerpoint/2010/main" val="104570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55AC-7321-0CC9-E2C1-A05540BD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5D9-0DD5-0DA4-5D32-0D3B3DAA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Review Text (row 0 -4)</a:t>
            </a:r>
            <a:endParaRPr lang="en-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02A279-DCBC-95DC-3C15-3FF5068A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5" y="2105891"/>
            <a:ext cx="11651894" cy="26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3E67F6-B016-7796-9ECE-E2E591A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59415"/>
              </p:ext>
            </p:extLst>
          </p:nvPr>
        </p:nvGraphicFramePr>
        <p:xfrm>
          <a:off x="182880" y="457200"/>
          <a:ext cx="11658599" cy="58826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287422388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5997269"/>
                    </a:ext>
                  </a:extLst>
                </a:gridCol>
                <a:gridCol w="1725058">
                  <a:extLst>
                    <a:ext uri="{9D8B030D-6E8A-4147-A177-3AD203B41FA5}">
                      <a16:colId xmlns:a16="http://schemas.microsoft.com/office/drawing/2014/main" val="3548586527"/>
                    </a:ext>
                  </a:extLst>
                </a:gridCol>
                <a:gridCol w="1189591">
                  <a:extLst>
                    <a:ext uri="{9D8B030D-6E8A-4147-A177-3AD203B41FA5}">
                      <a16:colId xmlns:a16="http://schemas.microsoft.com/office/drawing/2014/main" val="34252852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07146475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0807284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37784833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54925693"/>
                    </a:ext>
                  </a:extLst>
                </a:gridCol>
              </a:tblGrid>
              <a:tr h="114875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VADER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0)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1)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2)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3)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4)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97225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Negative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vader_neg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690329"/>
                  </a:ext>
                </a:extLst>
              </a:tr>
              <a:tr h="713260">
                <a:tc>
                  <a:txBody>
                    <a:bodyPr/>
                    <a:lstStyle/>
                    <a:p>
                      <a:r>
                        <a:rPr lang="en-US" dirty="0"/>
                        <a:t>Neutral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vader_neu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25109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Positive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vader_pos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37840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Compound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vader_compound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0.8720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69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Polarity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</a:t>
                      </a:r>
                      <a:r>
                        <a:rPr lang="en-US" dirty="0"/>
                        <a:t>0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385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Subjectivity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47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9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B6F-F798-6D45-A978-D8090141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US" sz="3200" dirty="0"/>
              <a:t>Results Interpretation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1633-5F2F-9322-642C-7687B66DDACC}"/>
              </a:ext>
            </a:extLst>
          </p:cNvPr>
          <p:cNvSpPr txBox="1"/>
          <p:nvPr/>
        </p:nvSpPr>
        <p:spPr>
          <a:xfrm>
            <a:off x="693420" y="1301740"/>
            <a:ext cx="10591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/>
          </a:p>
          <a:p>
            <a:r>
              <a:rPr lang="en-US" sz="2600" dirty="0"/>
              <a:t>The VADER compound score averages 0.4855, </a:t>
            </a:r>
          </a:p>
          <a:p>
            <a:r>
              <a:rPr lang="en-US" sz="2600" dirty="0"/>
              <a:t>indicating overall positivity, </a:t>
            </a:r>
          </a:p>
          <a:p>
            <a:endParaRPr lang="en-US" sz="2600" dirty="0"/>
          </a:p>
          <a:p>
            <a:r>
              <a:rPr lang="en-US" sz="2600" dirty="0"/>
              <a:t>while VADER and </a:t>
            </a:r>
            <a:r>
              <a:rPr lang="en-US" sz="2600" dirty="0" err="1"/>
              <a:t>TextBlob</a:t>
            </a:r>
            <a:r>
              <a:rPr lang="en-US" sz="2600" dirty="0"/>
              <a:t> agree 79.8% of the time.</a:t>
            </a:r>
          </a:p>
          <a:p>
            <a:endParaRPr lang="en-US" sz="2600" dirty="0"/>
          </a:p>
          <a:p>
            <a:r>
              <a:rPr lang="en-US" sz="2600" dirty="0"/>
              <a:t>Overall, VADER detects stronger sentiment shifts, while </a:t>
            </a:r>
            <a:r>
              <a:rPr lang="en-US" sz="2600" dirty="0" err="1"/>
              <a:t>TextBlob</a:t>
            </a:r>
            <a:r>
              <a:rPr lang="en-US" sz="2600" dirty="0"/>
              <a:t> tends to be milder in sentiment assignment.</a:t>
            </a:r>
          </a:p>
        </p:txBody>
      </p:sp>
    </p:spTree>
    <p:extLst>
      <p:ext uri="{BB962C8B-B14F-4D97-AF65-F5344CB8AC3E}">
        <p14:creationId xmlns:p14="http://schemas.microsoft.com/office/powerpoint/2010/main" val="21402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TEAM BETA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BC98-F836-A78F-734C-CE9EFAC5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0EAA3-D27E-F99E-0785-C3158DEF9F7F}"/>
              </a:ext>
            </a:extLst>
          </p:cNvPr>
          <p:cNvSpPr txBox="1"/>
          <p:nvPr/>
        </p:nvSpPr>
        <p:spPr>
          <a:xfrm>
            <a:off x="1524000" y="1143000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This project focuses on building a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sentiment analysis model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for product reviews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Natural Language Processing (NLP)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techniques. The goal is to analyze customer feedback and classify sentiments as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positive, neutral, or negative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both Lexicon-based approaches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CD3B0-E174-F08E-AFE4-6B3DFFD2C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3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8F9CEB67-ACB6-48B6-6D23-3A8906F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8920ADBD-9E72-B232-0888-EB6FD0E258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77708" y="540663"/>
            <a:ext cx="431513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exploration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phase, we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dataset’s structure and key attributes like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overall ratings. 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inspected sample rows using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df.head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df.info() helped detect missing values.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describe () provided statistical insights, and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["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"] .apply (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len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describe() revealed review length variations. We checked duplicates (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df.duplicated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().sum()) and identified outliers in review lengths to ensure data quality. These steps ensured a clean and structured dataset for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38765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942-3C5F-01E6-5E6D-CA2EF430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F979D-B45F-9BD4-03CD-FCA1AB2A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/>
              <a:t>DATA EXPLORATION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5916-77B8-6C2C-18F1-D71AD51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"/>
            <a:ext cx="12192000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8DDD-4152-B498-2F0B-11619F0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05887D-F982-651E-1057-F996430C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C6682-26B9-448C-B911-6610025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7A8E6D51-577F-DFE9-8137-D5229B60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14818"/>
            <a:ext cx="9718040" cy="45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8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146F6-304B-56DE-0BF3-D424C76DBE1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182880"/>
            <a:ext cx="5550535" cy="5242560"/>
          </a:xfrm>
        </p:spPr>
      </p:pic>
      <p:pic>
        <p:nvPicPr>
          <p:cNvPr id="7" name="Content Placeholder 6" descr="A graph with green and blue squares&#10;&#10;AI-generated content may be incorrect.">
            <a:extLst>
              <a:ext uri="{FF2B5EF4-FFF2-40B4-BE49-F238E27FC236}">
                <a16:creationId xmlns:a16="http://schemas.microsoft.com/office/drawing/2014/main" id="{5FED3DBF-B42F-7620-84FE-0D0A4080395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1961"/>
            <a:ext cx="5381625" cy="5364480"/>
          </a:xfrm>
        </p:spPr>
      </p:pic>
    </p:spTree>
    <p:extLst>
      <p:ext uri="{BB962C8B-B14F-4D97-AF65-F5344CB8AC3E}">
        <p14:creationId xmlns:p14="http://schemas.microsoft.com/office/powerpoint/2010/main" val="352035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16FA-743F-6DAB-294C-A827FA4C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B975F9-DF5F-B0EB-970E-8FFADEBE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3997-DFE0-38BD-4414-88ABF96F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60381"/>
            <a:ext cx="5639587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1A29D-3769-A91B-B52A-3BD601C1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9"/>
          <a:stretch/>
        </p:blipFill>
        <p:spPr>
          <a:xfrm>
            <a:off x="6257333" y="1987213"/>
            <a:ext cx="5478254" cy="2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92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{52E8F32B-5BA4-43C9-B5C2-8243CB95FF18}tf55661986_win32</Template>
  <TotalTime>1658</TotalTime>
  <Words>967</Words>
  <Application>Microsoft Office PowerPoint</Application>
  <PresentationFormat>Widescreen</PresentationFormat>
  <Paragraphs>150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Roboto</vt:lpstr>
      <vt:lpstr>Wingdings</vt:lpstr>
      <vt:lpstr>Custom</vt:lpstr>
      <vt:lpstr>Project Phase 1 - by team beta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Sentiment Lexicons</vt:lpstr>
      <vt:lpstr>Review Text (row 0 -4)</vt:lpstr>
      <vt:lpstr>PowerPoint Presentation</vt:lpstr>
      <vt:lpstr>Results 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Megga Ramos</dc:creator>
  <cp:lastModifiedBy>Zimuzo Etolue</cp:lastModifiedBy>
  <cp:revision>19</cp:revision>
  <dcterms:created xsi:type="dcterms:W3CDTF">2025-02-19T06:47:58Z</dcterms:created>
  <dcterms:modified xsi:type="dcterms:W3CDTF">2025-02-22T15:26:24Z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